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93" r:id="rId3"/>
    <p:sldId id="319" r:id="rId4"/>
    <p:sldId id="312" r:id="rId5"/>
    <p:sldId id="320" r:id="rId6"/>
    <p:sldId id="321" r:id="rId7"/>
    <p:sldId id="322" r:id="rId8"/>
    <p:sldId id="323" r:id="rId9"/>
    <p:sldId id="324" r:id="rId10"/>
    <p:sldId id="313" r:id="rId11"/>
    <p:sldId id="268" r:id="rId12"/>
    <p:sldId id="300" r:id="rId13"/>
    <p:sldId id="316" r:id="rId14"/>
    <p:sldId id="317" r:id="rId15"/>
    <p:sldId id="315" r:id="rId16"/>
    <p:sldId id="318" r:id="rId17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391"/>
    <a:srgbClr val="FF00FF"/>
    <a:srgbClr val="CCECFF"/>
    <a:srgbClr val="F4E8D8"/>
    <a:srgbClr val="EB9DBB"/>
    <a:srgbClr val="00FF00"/>
    <a:srgbClr val="CC0000"/>
    <a:srgbClr val="DCB2D4"/>
    <a:srgbClr val="E2DDD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76" autoAdjust="0"/>
  </p:normalViewPr>
  <p:slideViewPr>
    <p:cSldViewPr>
      <p:cViewPr varScale="1">
        <p:scale>
          <a:sx n="66" d="100"/>
          <a:sy n="66" d="100"/>
        </p:scale>
        <p:origin x="-9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always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</ax:ocx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PropertyBag">
  <ax:ocxPr ax:name="_cx" ax:value="5080"/>
  <ax:ocxPr ax:name="_cy" ax:value="5080"/>
  <ax:ocxPr ax:name="FlashVars" ax:value=""/>
  <ax:ocxPr ax:name="Movie" ax:value=""/>
  <ax:ocxPr ax:name="Src" ax:value=""/>
  <ax:ocxPr ax:name="WMode" ax:value="Window"/>
  <ax:ocxPr ax:name="Play" ax:value="-1"/>
  <ax:ocxPr ax:name="Loop" ax:value="-1"/>
  <ax:ocxPr ax:name="Quality" ax:value="High"/>
  <ax:ocxPr ax:name="SAlign" ax:value=""/>
  <ax:ocxPr ax:name="Menu" ax:value="-1"/>
  <ax:ocxPr ax:name="Base" ax:value=""/>
  <ax:ocxPr ax:name="AllowScriptAccess" ax:value="always"/>
  <ax:ocxPr ax:name="Scale" ax:value="ShowAll"/>
  <ax:ocxPr ax:name="DeviceFont" ax:value="0"/>
  <ax:ocxPr ax:name="EmbedMovie" ax:value="0"/>
  <ax:ocxPr ax:name="BGColor" ax:value=""/>
  <ax:ocxPr ax:name="SWRemote" ax:value=""/>
  <ax:ocxPr ax:name="MovieData" ax:value=""/>
  <ax:ocxPr ax:name="SeamlessTabbing" ax:value="1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75C4B-BE82-43CD-891B-FBDCCC30F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F85B8-2B6C-463D-8600-69CAB9536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EC779-C916-4444-92A0-42E026790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84CFF-BB2E-419C-AB46-257CC74F1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BF70C-147A-4FB4-9D4A-A4C980E87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C3F3B-A540-4ED4-A5AB-4F4698E6C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E0344-12B2-438C-83A0-BFB2FB2B3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436DD-F17B-4551-BC05-8C8AF2553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B9257-9008-4BDD-9C77-45B00DA08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EEE1A-F8AF-43C4-A9ED-7F02B6817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FF5E8-F7A0-4F4A-BEF7-5E0561CFC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7AB0A-3A23-43CF-B40B-20DFEC03E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FFFF00"/>
            </a:gs>
            <a:gs pos="73000">
              <a:srgbClr val="E2DDD0"/>
            </a:gs>
            <a:gs pos="89000">
              <a:srgbClr val="DCB2D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A445F4AE-38DB-4EEB-8451-1C1469427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slide" Target="slide13.xml"/><Relationship Id="rId18" Type="http://schemas.openxmlformats.org/officeDocument/2006/relationships/image" Target="../media/image13.jpeg"/><Relationship Id="rId26" Type="http://schemas.openxmlformats.org/officeDocument/2006/relationships/image" Target="../media/image19.png"/><Relationship Id="rId3" Type="http://schemas.microsoft.com/office/2007/relationships/media" Target="../media/media1.wmv"/><Relationship Id="rId21" Type="http://schemas.openxmlformats.org/officeDocument/2006/relationships/image" Target="../media/image15.jpeg"/><Relationship Id="rId7" Type="http://schemas.openxmlformats.org/officeDocument/2006/relationships/image" Target="../media/image6.gif"/><Relationship Id="rId12" Type="http://schemas.openxmlformats.org/officeDocument/2006/relationships/image" Target="../media/image10.jpeg"/><Relationship Id="rId17" Type="http://schemas.openxmlformats.org/officeDocument/2006/relationships/slide" Target="slide12.xml"/><Relationship Id="rId25" Type="http://schemas.openxmlformats.org/officeDocument/2006/relationships/image" Target="../media/image18.jpeg"/><Relationship Id="rId2" Type="http://schemas.openxmlformats.org/officeDocument/2006/relationships/audio" Target="../media/media2.mp3"/><Relationship Id="rId16" Type="http://schemas.openxmlformats.org/officeDocument/2006/relationships/image" Target="../media/image12.jpeg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14.xml"/><Relationship Id="rId24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5" Type="http://schemas.openxmlformats.org/officeDocument/2006/relationships/slide" Target="slide15.xml"/><Relationship Id="rId23" Type="http://schemas.openxmlformats.org/officeDocument/2006/relationships/slide" Target="slide16.xml"/><Relationship Id="rId10" Type="http://schemas.openxmlformats.org/officeDocument/2006/relationships/image" Target="../media/image9.jpeg"/><Relationship Id="rId19" Type="http://schemas.openxmlformats.org/officeDocument/2006/relationships/image" Target="../media/image14.jpeg"/><Relationship Id="rId4" Type="http://schemas.openxmlformats.org/officeDocument/2006/relationships/video" Target="../media/media1.wmv"/><Relationship Id="rId9" Type="http://schemas.openxmlformats.org/officeDocument/2006/relationships/image" Target="../media/image8.jpeg"/><Relationship Id="rId14" Type="http://schemas.openxmlformats.org/officeDocument/2006/relationships/image" Target="../media/image11.jpeg"/><Relationship Id="rId22" Type="http://schemas.openxmlformats.org/officeDocument/2006/relationships/image" Target="../media/image16.jpeg"/><Relationship Id="rId27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image" Target="../media/image27.jp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image" Target="../media/image27.jp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C&#259;n%20l&#7873;.doc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B&#224;i%201/index.ht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90600" y="3276600"/>
            <a:ext cx="716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1790700" y="1219200"/>
            <a:ext cx="5638800" cy="838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36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CC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90600" y="4572000"/>
            <a:ext cx="701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i="1" dirty="0" err="1" smtClean="0">
                <a:solidFill>
                  <a:srgbClr val="7030A0"/>
                </a:solidFill>
                <a:latin typeface="+mn-lt"/>
              </a:rPr>
              <a:t>Giáo</a:t>
            </a:r>
            <a:r>
              <a:rPr lang="en-US" sz="2400" b="1" i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n-lt"/>
              </a:rPr>
              <a:t>viên</a:t>
            </a:r>
            <a:r>
              <a:rPr lang="en-US" sz="2400" b="1" i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n-lt"/>
              </a:rPr>
              <a:t>thực</a:t>
            </a:r>
            <a:r>
              <a:rPr lang="en-US" sz="2400" b="1" i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n-lt"/>
              </a:rPr>
              <a:t>hiện</a:t>
            </a:r>
            <a:r>
              <a:rPr lang="en-US" sz="2400" b="1" i="1" dirty="0" smtClean="0">
                <a:solidFill>
                  <a:srgbClr val="7030A0"/>
                </a:solidFill>
                <a:latin typeface="+mn-lt"/>
              </a:rPr>
              <a:t>: </a:t>
            </a:r>
            <a:r>
              <a:rPr lang="en-US" sz="2400" b="1" i="1" dirty="0" err="1" smtClean="0">
                <a:solidFill>
                  <a:srgbClr val="7030A0"/>
                </a:solidFill>
                <a:latin typeface="+mn-lt"/>
              </a:rPr>
              <a:t>Trần</a:t>
            </a:r>
            <a:r>
              <a:rPr lang="en-US" sz="2400" b="1" i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+mn-lt"/>
              </a:rPr>
              <a:t>Thị</a:t>
            </a:r>
            <a:r>
              <a:rPr lang="en-US" sz="2400" b="1" i="1" dirty="0" smtClean="0">
                <a:solidFill>
                  <a:srgbClr val="7030A0"/>
                </a:solidFill>
                <a:latin typeface="+mn-lt"/>
              </a:rPr>
              <a:t> Thu </a:t>
            </a:r>
            <a:r>
              <a:rPr lang="en-US" sz="2400" b="1" i="1" dirty="0" err="1" smtClean="0">
                <a:solidFill>
                  <a:srgbClr val="7030A0"/>
                </a:solidFill>
                <a:latin typeface="+mn-lt"/>
              </a:rPr>
              <a:t>Trang</a:t>
            </a:r>
            <a:endParaRPr lang="en-US" sz="24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266700" y="2133600"/>
            <a:ext cx="86868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QUÝ THẦY, CÔ GIÁO VỀ DỰ GIỜ</a:t>
            </a:r>
            <a:endParaRPr lang="en-US" sz="32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TIN HỌC 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LỚP: 4C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5837" y="224135"/>
            <a:ext cx="38555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62763" y="605135"/>
            <a:ext cx="42901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PHÚC ĐỒNG</a:t>
            </a:r>
            <a:endParaRPr lang="en-US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2743200" y="5181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rial Unicode MS" pitchFamily="34" charset="-128"/>
              </a:rPr>
              <a:t>Năm học: </a:t>
            </a:r>
            <a:r>
              <a:rPr lang="vi-VN" sz="2400" b="1" dirty="0" smtClean="0">
                <a:solidFill>
                  <a:srgbClr val="FF0000"/>
                </a:solidFill>
                <a:latin typeface="Arial Unicode MS" pitchFamily="34" charset="-128"/>
              </a:rPr>
              <a:t>201</a:t>
            </a: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</a:rPr>
              <a:t>7</a:t>
            </a:r>
            <a:r>
              <a:rPr lang="vi-VN" sz="2400" b="1" dirty="0" smtClean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 Unicode MS" pitchFamily="34" charset="-128"/>
              </a:rPr>
              <a:t>- </a:t>
            </a:r>
            <a:r>
              <a:rPr lang="vi-VN" sz="2400" b="1" dirty="0" smtClean="0">
                <a:solidFill>
                  <a:srgbClr val="FF0000"/>
                </a:solidFill>
                <a:latin typeface="Arial Unicode MS" pitchFamily="34" charset="-128"/>
              </a:rPr>
              <a:t>201</a:t>
            </a: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</a:rPr>
              <a:t>8</a:t>
            </a:r>
            <a:endParaRPr lang="vi-VN" sz="2400" b="1" dirty="0">
              <a:solidFill>
                <a:srgbClr val="FF0000"/>
              </a:solidFill>
              <a:latin typeface="Arial Unicode MS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638800"/>
            <a:ext cx="79248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1905000" cy="1905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9000" y="-76200"/>
            <a:ext cx="190500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5" grpId="0"/>
      <p:bldP spid="1537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52" y="-455442"/>
            <a:ext cx="8492647" cy="5166360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79" y="3663671"/>
            <a:ext cx="1149614" cy="11496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4055598"/>
            <a:ext cx="1310640" cy="13106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68" y="3821724"/>
            <a:ext cx="1310640" cy="13106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71" y="1915905"/>
            <a:ext cx="960120" cy="9601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27838"/>
            <a:ext cx="1310640" cy="131064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7476" r="27272" b="20631"/>
          <a:stretch/>
        </p:blipFill>
        <p:spPr>
          <a:xfrm>
            <a:off x="7286228" y="3821724"/>
            <a:ext cx="592852" cy="11198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4" y="2101255"/>
            <a:ext cx="1310640" cy="1310640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20444" r="25667" b="23286"/>
          <a:stretch/>
        </p:blipFill>
        <p:spPr>
          <a:xfrm>
            <a:off x="3412764" y="4412982"/>
            <a:ext cx="549636" cy="953256"/>
          </a:xfrm>
          <a:prstGeom prst="rect">
            <a:avLst/>
          </a:prstGeom>
        </p:spPr>
      </p:pic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3778" r="26333" b="21752"/>
          <a:stretch/>
        </p:blipFill>
        <p:spPr>
          <a:xfrm>
            <a:off x="5622264" y="4330015"/>
            <a:ext cx="596076" cy="1036223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5555" r="25333" b="21456"/>
          <a:stretch/>
        </p:blipFill>
        <p:spPr>
          <a:xfrm>
            <a:off x="448995" y="2848521"/>
            <a:ext cx="595818" cy="97309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82" y="3335069"/>
            <a:ext cx="1310640" cy="13106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85" y="293229"/>
            <a:ext cx="1030551" cy="1030551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22667" r="24000" b="23286"/>
          <a:stretch/>
        </p:blipFill>
        <p:spPr>
          <a:xfrm>
            <a:off x="2017964" y="4811579"/>
            <a:ext cx="482047" cy="817383"/>
          </a:xfrm>
          <a:prstGeom prst="rect">
            <a:avLst/>
          </a:prstGeom>
        </p:spPr>
      </p:pic>
      <p:pic>
        <p:nvPicPr>
          <p:cNvPr id="37" name="Picture 3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6183" r="28571" b="18612"/>
          <a:stretch/>
        </p:blipFill>
        <p:spPr>
          <a:xfrm>
            <a:off x="4569372" y="4941556"/>
            <a:ext cx="597279" cy="1055797"/>
          </a:xfrm>
          <a:prstGeom prst="rect">
            <a:avLst/>
          </a:prstGeom>
        </p:spPr>
      </p:pic>
      <p:pic>
        <p:nvPicPr>
          <p:cNvPr id="38" name="Picture 37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2" t="17476" r="27272" b="20631"/>
          <a:stretch/>
        </p:blipFill>
        <p:spPr>
          <a:xfrm>
            <a:off x="2604440" y="853441"/>
            <a:ext cx="395540" cy="747132"/>
          </a:xfrm>
          <a:prstGeom prst="rect">
            <a:avLst/>
          </a:prstGeom>
        </p:spPr>
      </p:pic>
      <p:pic>
        <p:nvPicPr>
          <p:cNvPr id="40" name="Picture 3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t="30146" r="24889" b="20286"/>
          <a:stretch/>
        </p:blipFill>
        <p:spPr>
          <a:xfrm>
            <a:off x="4760076" y="2469860"/>
            <a:ext cx="498300" cy="947811"/>
          </a:xfrm>
          <a:prstGeom prst="rect">
            <a:avLst/>
          </a:prstGeom>
        </p:spPr>
      </p:pic>
      <p:pic>
        <p:nvPicPr>
          <p:cNvPr id="2" name="Cach-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557254" y="5692553"/>
            <a:ext cx="609600" cy="609600"/>
          </a:xfrm>
          <a:prstGeom prst="rect">
            <a:avLst/>
          </a:prstGeom>
        </p:spPr>
      </p:pic>
      <p:pic>
        <p:nvPicPr>
          <p:cNvPr id="3" name="ngay tet que e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193618" y="6116916"/>
            <a:ext cx="493964" cy="3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57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-152400" y="0"/>
            <a:ext cx="9296400" cy="6970713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rgbClr val="E8F2CA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  <a:p>
            <a:pPr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90600" y="3276600"/>
            <a:ext cx="7162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965200" y="1397000"/>
            <a:ext cx="6883400" cy="18669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chóc c¸c thÇy c« gi¸o m¹nh khoÎ</a:t>
            </a:r>
          </a:p>
        </p:txBody>
      </p:sp>
      <p:sp>
        <p:nvSpPr>
          <p:cNvPr id="24585" name="WordArt 9"/>
          <p:cNvSpPr>
            <a:spLocks noChangeArrowheads="1" noChangeShapeType="1" noTextEdit="1"/>
          </p:cNvSpPr>
          <p:nvPr/>
        </p:nvSpPr>
        <p:spPr bwMode="auto">
          <a:xfrm>
            <a:off x="482600" y="3632200"/>
            <a:ext cx="77978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H"/>
              </a:rPr>
              <a:t>chóc c¸c em häc sinh ch¨m ngoan, häc giái</a:t>
            </a:r>
          </a:p>
        </p:txBody>
      </p:sp>
      <p:pic>
        <p:nvPicPr>
          <p:cNvPr id="10" name="Picture 4" descr="ABARBLY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11938"/>
            <a:ext cx="914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ABARBLY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188"/>
            <a:ext cx="914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WhitecornerFlow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3188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WhitecornerFl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Whitecorner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256511">
            <a:off x="7772400" y="5486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Picturemicky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" y="4772660"/>
            <a:ext cx="3124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icturemicky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20" y="4404360"/>
            <a:ext cx="3124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0" y="6095999"/>
            <a:ext cx="750830" cy="71818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56" name="ShockwaveFlash1" r:id="rId2" imgW="8128110" imgH="6095238"/>
        </mc:Choice>
        <mc:Fallback>
          <p:control name="ShockwaveFlash1" r:id="rId2" imgW="8128110" imgH="609523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304800"/>
                  <a:ext cx="8128000" cy="609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372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228600"/>
            <a:ext cx="7086600" cy="7086600"/>
          </a:xfr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0" y="6095999"/>
            <a:ext cx="750830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4857750" cy="4857750"/>
          </a:xfr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0" y="6095999"/>
            <a:ext cx="750830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0" y="6095999"/>
            <a:ext cx="750830" cy="71818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80" name="ShockwaveFlash1" r:id="rId2" imgW="8128110" imgH="6095238"/>
        </mc:Choice>
        <mc:Fallback>
          <p:control name="ShockwaveFlash1" r:id="rId2" imgW="8128110" imgH="609523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381000"/>
                  <a:ext cx="8128000" cy="6096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615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46237"/>
            <a:ext cx="8686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Con hãy khởi động phần mềm Word và gõ tên bài hát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Ngày Tết quê em” </a:t>
            </a:r>
            <a:r>
              <a:rPr lang="en-US" sz="36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 cỡ chữ 18 và phông chữ Times New Roman.</a:t>
            </a:r>
            <a:endParaRPr lang="en-US" sz="36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0" y="6095999"/>
            <a:ext cx="750830" cy="7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5410200"/>
            <a:ext cx="1371600" cy="131216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572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ãy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căn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lề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giữa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đoạn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văn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bản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endParaRPr lang="en-US" sz="3200" b="1" u="sng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1524000"/>
            <a:ext cx="5829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vi-VN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vi-VN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  <a:endParaRPr lang="vi-VN" sz="2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con.”</a:t>
            </a:r>
            <a:endParaRPr lang="vi-VN" sz="2400" dirty="0">
              <a:solidFill>
                <a:schemeClr val="accent4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vi-VN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81400"/>
            <a:ext cx="891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“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Công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cha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núi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Thái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Sơn</a:t>
            </a:r>
            <a:endParaRPr lang="vi-VN" sz="3600" dirty="0">
              <a:solidFill>
                <a:schemeClr val="accent4"/>
              </a:solidFill>
              <a:latin typeface="+mn-lt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Nghĩa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nguồn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chảy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ra</a:t>
            </a:r>
            <a:endParaRPr lang="vi-VN" sz="3600" dirty="0">
              <a:solidFill>
                <a:schemeClr val="accent4"/>
              </a:solidFill>
              <a:latin typeface="+mn-lt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lòng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thờ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kính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cha</a:t>
            </a:r>
            <a:endParaRPr lang="vi-VN" sz="3600" dirty="0">
              <a:solidFill>
                <a:schemeClr val="accent4"/>
              </a:solidFill>
              <a:latin typeface="+mn-lt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Cho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tròn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chữ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hiếu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mới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4"/>
                </a:solidFill>
                <a:latin typeface="+mn-lt"/>
                <a:cs typeface="Times New Roman" pitchFamily="18" charset="0"/>
              </a:rPr>
              <a:t>đạo</a:t>
            </a:r>
            <a:r>
              <a:rPr lang="en-US" sz="3600" dirty="0">
                <a:solidFill>
                  <a:schemeClr val="accent4"/>
                </a:solidFill>
                <a:latin typeface="+mn-lt"/>
                <a:cs typeface="Times New Roman" pitchFamily="18" charset="0"/>
              </a:rPr>
              <a:t> con.”</a:t>
            </a:r>
            <a:endParaRPr lang="vi-VN" sz="3600" dirty="0">
              <a:solidFill>
                <a:schemeClr val="accent4"/>
              </a:solidFill>
              <a:latin typeface="+mn-lt"/>
              <a:ea typeface="Times New Roman"/>
              <a:cs typeface="Times New Roman" pitchFamily="18" charset="0"/>
            </a:endParaRPr>
          </a:p>
          <a:p>
            <a:endParaRPr lang="vi-VN" sz="3600" dirty="0">
              <a:solidFill>
                <a:schemeClr val="accent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7772400" cy="150020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3390900" y="2643205"/>
            <a:ext cx="571500" cy="15477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162800" y="2643205"/>
            <a:ext cx="228600" cy="15477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Alternate Process 8"/>
          <p:cNvSpPr/>
          <p:nvPr/>
        </p:nvSpPr>
        <p:spPr>
          <a:xfrm>
            <a:off x="2286000" y="4191000"/>
            <a:ext cx="2209800" cy="990600"/>
          </a:xfrm>
          <a:prstGeom prst="flowChartAlternateProcess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4"/>
                </a:solidFill>
              </a:rPr>
              <a:t>Chọn phông chữ</a:t>
            </a:r>
            <a:endParaRPr lang="en-US" b="1">
              <a:solidFill>
                <a:schemeClr val="accent4"/>
              </a:solidFill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248400" y="4191000"/>
            <a:ext cx="1828800" cy="990600"/>
          </a:xfrm>
          <a:prstGeom prst="flowChartAlternateProcess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accent4"/>
                </a:solidFill>
              </a:rPr>
              <a:t>Chọn cỡ chữ</a:t>
            </a:r>
            <a:endParaRPr lang="en-US" b="1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52400"/>
            <a:ext cx="883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en-US" sz="28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Em hãy thực hiện các thao tác theo yêu cầu ở cột “Thao tác”, sau đó quan sát thay đổi trên màn hình rồi nối các từ ngữ ở cột bên trái với từ ngữ ở cột bên phải sao cho phù hợp.</a:t>
            </a:r>
          </a:p>
          <a:p>
            <a:endParaRPr lang="en-US" sz="280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376308"/>
              </p:ext>
            </p:extLst>
          </p:nvPr>
        </p:nvGraphicFramePr>
        <p:xfrm>
          <a:off x="174171" y="2209800"/>
          <a:ext cx="3429000" cy="4114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9000"/>
              </a:tblGrid>
              <a:tr h="6231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B9DBB"/>
                    </a:solidFill>
                  </a:tcPr>
                </a:tc>
              </a:tr>
              <a:tr h="997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smtClean="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 </a:t>
                      </a: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nút </a:t>
                      </a: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lệnh         bên phải </a:t>
                      </a: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 phông chữ.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997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 phông chữ </a:t>
                      </a: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Arial.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9976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 nút </a:t>
                      </a: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lệnh         </a:t>
                      </a: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bên phải ô cỡ chữ.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498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Chọn số </a:t>
                      </a: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rồi gõ 1 từ.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960277"/>
              </p:ext>
            </p:extLst>
          </p:nvPr>
        </p:nvGraphicFramePr>
        <p:xfrm>
          <a:off x="4060371" y="2209802"/>
          <a:ext cx="5029200" cy="4162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9200"/>
              </a:tblGrid>
              <a:tr h="7291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Kết quả trên màn hình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858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 hiện danh sách các số thể hiện kích cỡ chữ khác nhau.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8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Chữ hiện lên có phông chữ </a:t>
                      </a: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Arial </a:t>
                      </a: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 cỡ chữ </a:t>
                      </a: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8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 hiện danh sách các phông chữ để lựa chọn.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584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Xuất hiện ra trên trang soạn thảo có phông chữ là </a:t>
                      </a:r>
                      <a:r>
                        <a:rPr lang="en-US" sz="2000" smtClean="0">
                          <a:solidFill>
                            <a:schemeClr val="accent4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Arial.</a:t>
                      </a:r>
                      <a:endParaRPr lang="en-US" sz="2000">
                        <a:solidFill>
                          <a:schemeClr val="accent4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-223" b="15907"/>
          <a:stretch/>
        </p:blipFill>
        <p:spPr>
          <a:xfrm>
            <a:off x="1926771" y="3101283"/>
            <a:ext cx="304800" cy="3277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-223" b="15907"/>
          <a:stretch/>
        </p:blipFill>
        <p:spPr>
          <a:xfrm>
            <a:off x="1905000" y="4853883"/>
            <a:ext cx="304800" cy="3277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>
            <a:off x="2514600" y="6096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48600" y="609600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989351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68611" y="1021831"/>
            <a:ext cx="2417789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3400" y="1021830"/>
            <a:ext cx="4259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19600" y="609600"/>
            <a:ext cx="2971800" cy="7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14400" y="1447800"/>
            <a:ext cx="83820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33600" y="1457796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7498" y="1447800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19600" y="1461542"/>
            <a:ext cx="924706" cy="99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48400" y="102183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38" y="6324600"/>
            <a:ext cx="557561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-Up Arrow 5"/>
          <p:cNvSpPr/>
          <p:nvPr/>
        </p:nvSpPr>
        <p:spPr>
          <a:xfrm rot="8671173">
            <a:off x="2127792" y="1537272"/>
            <a:ext cx="1573770" cy="1664823"/>
          </a:xfrm>
          <a:prstGeom prst="leftUpArrow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381000" y="1272483"/>
            <a:ext cx="2133600" cy="1943828"/>
          </a:xfrm>
          <a:prstGeom prst="ellipse">
            <a:avLst/>
          </a:prstGeom>
          <a:solidFill>
            <a:srgbClr val="CC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2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vi-VN" sz="32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2590800" y="1143000"/>
            <a:ext cx="6324600" cy="1101397"/>
          </a:xfrm>
          <a:prstGeom prst="flowChartTerminator">
            <a:avLst/>
          </a:prstGeom>
          <a:solidFill>
            <a:srgbClr val="FF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       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-223" b="15907"/>
          <a:stretch/>
        </p:blipFill>
        <p:spPr>
          <a:xfrm>
            <a:off x="5334000" y="1295400"/>
            <a:ext cx="304800" cy="3277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1" name="Flowchart: Terminator 10"/>
          <p:cNvSpPr/>
          <p:nvPr/>
        </p:nvSpPr>
        <p:spPr>
          <a:xfrm>
            <a:off x="2514600" y="2508062"/>
            <a:ext cx="6248400" cy="1073338"/>
          </a:xfrm>
          <a:prstGeom prst="flowChartTerminator">
            <a:avLst/>
          </a:prstGeom>
          <a:solidFill>
            <a:srgbClr val="00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304800" y="76200"/>
            <a:ext cx="4191000" cy="762000"/>
          </a:xfrm>
          <a:prstGeom prst="flowChartPunchedTape">
            <a:avLst/>
          </a:prstGeom>
          <a:solidFill>
            <a:srgbClr val="00B0F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Bent Arrow 18"/>
          <p:cNvSpPr/>
          <p:nvPr/>
        </p:nvSpPr>
        <p:spPr>
          <a:xfrm>
            <a:off x="1790753" y="4168990"/>
            <a:ext cx="1371600" cy="1236498"/>
          </a:xfrm>
          <a:prstGeom prst="bentArrow">
            <a:avLst/>
          </a:prstGeom>
          <a:solidFill>
            <a:srgbClr val="C0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1" name="Pentagon 20"/>
          <p:cNvSpPr/>
          <p:nvPr/>
        </p:nvSpPr>
        <p:spPr>
          <a:xfrm>
            <a:off x="2819400" y="4038600"/>
            <a:ext cx="6315061" cy="916214"/>
          </a:xfrm>
          <a:prstGeom prst="homePlate">
            <a:avLst/>
          </a:prstGeom>
          <a:solidFill>
            <a:srgbClr val="CCE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ở     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-223" b="15907"/>
          <a:stretch/>
        </p:blipFill>
        <p:spPr>
          <a:xfrm>
            <a:off x="5029200" y="4094604"/>
            <a:ext cx="304800" cy="3277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5" name="Right Arrow 24"/>
          <p:cNvSpPr/>
          <p:nvPr/>
        </p:nvSpPr>
        <p:spPr>
          <a:xfrm>
            <a:off x="1809723" y="5181600"/>
            <a:ext cx="1314477" cy="61431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/>
          <p:cNvSpPr/>
          <p:nvPr/>
        </p:nvSpPr>
        <p:spPr>
          <a:xfrm>
            <a:off x="117046" y="3745593"/>
            <a:ext cx="2647925" cy="2209800"/>
          </a:xfrm>
          <a:prstGeom prst="ellipse">
            <a:avLst/>
          </a:prstGeom>
          <a:solidFill>
            <a:srgbClr val="EB9DBB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2819400" y="5105400"/>
            <a:ext cx="6315061" cy="916214"/>
          </a:xfrm>
          <a:prstGeom prst="homePlate">
            <a:avLst/>
          </a:prstGeom>
          <a:solidFill>
            <a:srgbClr val="E5F39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9" grpId="0" animBg="1"/>
      <p:bldP spid="21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thực hiện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728" y="1371600"/>
            <a:ext cx="6894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       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-223" b="15907"/>
          <a:stretch/>
        </p:blipFill>
        <p:spPr>
          <a:xfrm>
            <a:off x="2797277" y="1759731"/>
            <a:ext cx="304800" cy="3277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25128" y="3657600"/>
            <a:ext cx="6894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Chọn phông chữ </a:t>
            </a:r>
          </a:p>
          <a:p>
            <a:pPr marL="342900" indent="-342900">
              <a:buAutoNum type="arabicPeriod"/>
            </a:pP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Nháy chuột ở         mũi tên bên phải ô phông chữ. Một danh sách phông chữ hiện ra.</a:t>
            </a:r>
          </a:p>
          <a:p>
            <a:pPr marL="342900" indent="-342900">
              <a:buAutoNum type="arabicPeriod"/>
            </a:pP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Nháy chuột lên phông chữ em muốn chọn.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-223" b="15907"/>
          <a:stretch/>
        </p:blipFill>
        <p:spPr>
          <a:xfrm>
            <a:off x="2949677" y="4114713"/>
            <a:ext cx="304800" cy="327717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3852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Arial,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14,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Times New Roman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1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chang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chang</a:t>
            </a:r>
            <a:endParaRPr lang="en-US" sz="31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31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mẩu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31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1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121920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29200" y="1214284"/>
            <a:ext cx="1676400" cy="4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5361" y="1676401"/>
            <a:ext cx="25416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391400" y="1214284"/>
            <a:ext cx="1524000" cy="4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81400" y="1678857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5291" y="2209800"/>
            <a:ext cx="28885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43600" y="1664109"/>
            <a:ext cx="1409700" cy="165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43400" y="2202305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748666" y="1686352"/>
            <a:ext cx="7857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5361" y="217982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1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ay tet que 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610600" cy="645795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9077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12&quot;&gt;&lt;property id=&quot;20148&quot; value=&quot;5&quot;/&gt;&lt;property id=&quot;20300&quot; value=&quot;Slide 11&quot;/&gt;&lt;property id=&quot;20307&quot; value=&quot;268&quot;/&gt;&lt;/object&gt;&lt;object type=&quot;3&quot; unique_id=&quot;10069&quot;&gt;&lt;property id=&quot;20148&quot; value=&quot;5&quot;/&gt;&lt;property id=&quot;20300&quot; value=&quot;Slide 2&quot;/&gt;&lt;property id=&quot;20307&quot; value=&quot;293&quot;/&gt;&lt;/object&gt;&lt;object type=&quot;3&quot; unique_id=&quot;10070&quot;&gt;&lt;property id=&quot;20148&quot; value=&quot;5&quot;/&gt;&lt;property id=&quot;20300&quot; value=&quot;Slide 3&quot;/&gt;&lt;property id=&quot;20307&quot; value=&quot;319&quot;/&gt;&lt;/object&gt;&lt;object type=&quot;3&quot; unique_id=&quot;10071&quot;&gt;&lt;property id=&quot;20148&quot; value=&quot;5&quot;/&gt;&lt;property id=&quot;20300&quot; value=&quot;Slide 4&quot;/&gt;&lt;property id=&quot;20307&quot; value=&quot;312&quot;/&gt;&lt;/object&gt;&lt;object type=&quot;3&quot; unique_id=&quot;10072&quot;&gt;&lt;property id=&quot;20148&quot; value=&quot;5&quot;/&gt;&lt;property id=&quot;20300&quot; value=&quot;Slide 5&quot;/&gt;&lt;property id=&quot;20307&quot; value=&quot;320&quot;/&gt;&lt;/object&gt;&lt;object type=&quot;3&quot; unique_id=&quot;10073&quot;&gt;&lt;property id=&quot;20148&quot; value=&quot;5&quot;/&gt;&lt;property id=&quot;20300&quot; value=&quot;Slide 6&quot;/&gt;&lt;property id=&quot;20307&quot; value=&quot;321&quot;/&gt;&lt;/object&gt;&lt;object type=&quot;3&quot; unique_id=&quot;10074&quot;&gt;&lt;property id=&quot;20148&quot; value=&quot;5&quot;/&gt;&lt;property id=&quot;20300&quot; value=&quot;Slide 7&quot;/&gt;&lt;property id=&quot;20307&quot; value=&quot;322&quot;/&gt;&lt;/object&gt;&lt;object type=&quot;3&quot; unique_id=&quot;10075&quot;&gt;&lt;property id=&quot;20148&quot; value=&quot;5&quot;/&gt;&lt;property id=&quot;20300&quot; value=&quot;Slide 8&quot;/&gt;&lt;property id=&quot;20307&quot; value=&quot;323&quot;/&gt;&lt;/object&gt;&lt;object type=&quot;3&quot; unique_id=&quot;10076&quot;&gt;&lt;property id=&quot;20148&quot; value=&quot;5&quot;/&gt;&lt;property id=&quot;20300&quot; value=&quot;Slide 9&quot;/&gt;&lt;property id=&quot;20307&quot; value=&quot;324&quot;/&gt;&lt;/object&gt;&lt;object type=&quot;3&quot; unique_id=&quot;10077&quot;&gt;&lt;property id=&quot;20148&quot; value=&quot;5&quot;/&gt;&lt;property id=&quot;20300&quot; value=&quot;Slide 10&quot;/&gt;&lt;property id=&quot;20307&quot; value=&quot;313&quot;/&gt;&lt;/object&gt;&lt;object type=&quot;3&quot; unique_id=&quot;10078&quot;&gt;&lt;property id=&quot;20148&quot; value=&quot;5&quot;/&gt;&lt;property id=&quot;20300&quot; value=&quot;Slide 12&quot;/&gt;&lt;property id=&quot;20307&quot; value=&quot;300&quot;/&gt;&lt;/object&gt;&lt;object type=&quot;3&quot; unique_id=&quot;10079&quot;&gt;&lt;property id=&quot;20148&quot; value=&quot;5&quot;/&gt;&lt;property id=&quot;20300&quot; value=&quot;Slide 13&quot;/&gt;&lt;property id=&quot;20307&quot; value=&quot;316&quot;/&gt;&lt;/object&gt;&lt;object type=&quot;3&quot; unique_id=&quot;10080&quot;&gt;&lt;property id=&quot;20148&quot; value=&quot;5&quot;/&gt;&lt;property id=&quot;20300&quot; value=&quot;Slide 14&quot;/&gt;&lt;property id=&quot;20307&quot; value=&quot;317&quot;/&gt;&lt;/object&gt;&lt;object type=&quot;3&quot; unique_id=&quot;10081&quot;&gt;&lt;property id=&quot;20148&quot; value=&quot;5&quot;/&gt;&lt;property id=&quot;20300&quot; value=&quot;Slide 15&quot;/&gt;&lt;property id=&quot;20307&quot; value=&quot;315&quot;/&gt;&lt;/object&gt;&lt;object type=&quot;3&quot; unique_id=&quot;10082&quot;&gt;&lt;property id=&quot;20148&quot; value=&quot;5&quot;/&gt;&lt;property id=&quot;20300&quot; value=&quot;Slide 16&quot;/&gt;&lt;property id=&quot;20307&quot; value=&quot;31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Custom 1">
      <a:dk1>
        <a:srgbClr val="99CC00"/>
      </a:dk1>
      <a:lt1>
        <a:srgbClr val="FFFFFF"/>
      </a:lt1>
      <a:dk2>
        <a:srgbClr val="7299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4136</TotalTime>
  <Words>490</Words>
  <Application>Microsoft Office PowerPoint</Application>
  <PresentationFormat>On-screen Show (4:3)</PresentationFormat>
  <Paragraphs>70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latopanhvu</cp:lastModifiedBy>
  <cp:revision>247</cp:revision>
  <dcterms:created xsi:type="dcterms:W3CDTF">2014-12-21T13:36:04Z</dcterms:created>
  <dcterms:modified xsi:type="dcterms:W3CDTF">2018-01-14T23:23:26Z</dcterms:modified>
</cp:coreProperties>
</file>